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5763" cy="986948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08" y="22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568"/>
            <a:ext cx="5829300" cy="1960033"/>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273711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113892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50" y="366185"/>
            <a:ext cx="1543050" cy="780203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42900" y="366185"/>
            <a:ext cx="4514850" cy="780203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390551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148107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5875867"/>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95440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371825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3372258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357595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127881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4067"/>
            <a:ext cx="2256235"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26014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400800"/>
            <a:ext cx="4114800" cy="755651"/>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41998E8-6F76-47C7-BE8C-4C029C6299CD}" type="datetimeFigureOut">
              <a:rPr lang="zh-TW" altLang="en-US" smtClean="0"/>
              <a:t>2015/9/1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389996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41998E8-6F76-47C7-BE8C-4C029C6299CD}" type="datetimeFigureOut">
              <a:rPr lang="zh-TW" altLang="en-US" smtClean="0"/>
              <a:t>2015/9/1</a:t>
            </a:fld>
            <a:endParaRPr lang="zh-TW" altLang="en-US"/>
          </a:p>
        </p:txBody>
      </p:sp>
      <p:sp>
        <p:nvSpPr>
          <p:cNvPr id="5" name="頁尾版面配置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BA0EF36-0210-4489-B02B-114A4762E8C1}" type="slidenum">
              <a:rPr lang="zh-TW" altLang="en-US" smtClean="0"/>
              <a:t>‹#›</a:t>
            </a:fld>
            <a:endParaRPr lang="zh-TW" altLang="en-US"/>
          </a:p>
        </p:txBody>
      </p:sp>
    </p:spTree>
    <p:extLst>
      <p:ext uri="{BB962C8B-B14F-4D97-AF65-F5344CB8AC3E}">
        <p14:creationId xmlns:p14="http://schemas.microsoft.com/office/powerpoint/2010/main" val="4022964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186437" y="179512"/>
            <a:ext cx="4493538" cy="1077218"/>
          </a:xfrm>
          <a:prstGeom prst="rect">
            <a:avLst/>
          </a:prstGeom>
          <a:noFill/>
        </p:spPr>
        <p:txBody>
          <a:bodyPr wrap="none" rtlCol="0">
            <a:spAutoFit/>
          </a:bodyPr>
          <a:lstStyle/>
          <a:p>
            <a:pPr algn="ctr"/>
            <a:r>
              <a:rPr lang="zh-TW" altLang="zh-TW" sz="3200" dirty="0">
                <a:latin typeface="標楷體" pitchFamily="65" charset="-120"/>
                <a:ea typeface="標楷體" pitchFamily="65" charset="-120"/>
              </a:rPr>
              <a:t>龍華科技</a:t>
            </a:r>
            <a:r>
              <a:rPr lang="zh-TW" altLang="zh-TW" sz="3200" dirty="0" smtClean="0">
                <a:latin typeface="標楷體" pitchFamily="65" charset="-120"/>
                <a:ea typeface="標楷體" pitchFamily="65" charset="-120"/>
              </a:rPr>
              <a:t>大學</a:t>
            </a:r>
            <a:endParaRPr lang="en-US" altLang="zh-TW" sz="3200" dirty="0" smtClean="0">
              <a:latin typeface="標楷體" pitchFamily="65" charset="-120"/>
              <a:ea typeface="標楷體" pitchFamily="65" charset="-120"/>
            </a:endParaRPr>
          </a:p>
          <a:p>
            <a:pPr algn="ctr"/>
            <a:r>
              <a:rPr lang="zh-TW" altLang="zh-TW" sz="3200" dirty="0" smtClean="0">
                <a:latin typeface="標楷體" pitchFamily="65" charset="-120"/>
                <a:ea typeface="標楷體" pitchFamily="65" charset="-120"/>
              </a:rPr>
              <a:t>學生</a:t>
            </a:r>
            <a:r>
              <a:rPr lang="zh-TW" altLang="zh-TW" sz="3200" dirty="0">
                <a:latin typeface="標楷體" pitchFamily="65" charset="-120"/>
                <a:ea typeface="標楷體" pitchFamily="65" charset="-120"/>
              </a:rPr>
              <a:t>就學貸款申請流程 </a:t>
            </a:r>
            <a:endParaRPr lang="zh-TW" altLang="en-US" sz="3200" dirty="0">
              <a:latin typeface="標楷體" pitchFamily="65" charset="-120"/>
              <a:ea typeface="標楷體" pitchFamily="65" charset="-120"/>
            </a:endParaRPr>
          </a:p>
        </p:txBody>
      </p:sp>
      <p:sp>
        <p:nvSpPr>
          <p:cNvPr id="5" name="圓角矩形 4"/>
          <p:cNvSpPr/>
          <p:nvPr/>
        </p:nvSpPr>
        <p:spPr>
          <a:xfrm>
            <a:off x="404664" y="1403648"/>
            <a:ext cx="6120680" cy="72008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indent="-533400"/>
            <a:r>
              <a:rPr lang="en-US" altLang="zh-TW" sz="1200" dirty="0" smtClean="0">
                <a:solidFill>
                  <a:srgbClr val="000000"/>
                </a:solidFill>
                <a:effectLst/>
                <a:latin typeface="標楷體"/>
                <a:cs typeface="標楷體"/>
              </a:rPr>
              <a:t>Step 1.</a:t>
            </a:r>
            <a:r>
              <a:rPr lang="zh-TW" altLang="zh-TW" sz="1200" dirty="0" smtClean="0">
                <a:solidFill>
                  <a:srgbClr val="000000"/>
                </a:solidFill>
                <a:effectLst/>
                <a:ea typeface="標楷體"/>
                <a:cs typeface="標楷體"/>
              </a:rPr>
              <a:t>至</a:t>
            </a:r>
            <a:r>
              <a:rPr lang="zh-TW" altLang="zh-TW" sz="1200" b="1" dirty="0" smtClean="0">
                <a:solidFill>
                  <a:srgbClr val="000000"/>
                </a:solidFill>
                <a:effectLst>
                  <a:outerShdw blurRad="38100" dist="38100" dir="2700000" algn="tl">
                    <a:srgbClr val="000000">
                      <a:alpha val="43137"/>
                    </a:srgbClr>
                  </a:outerShdw>
                </a:effectLst>
                <a:ea typeface="標楷體"/>
                <a:cs typeface="標楷體"/>
              </a:rPr>
              <a:t>台灣銀行學雜費入口網</a:t>
            </a:r>
            <a:r>
              <a:rPr lang="zh-TW" altLang="zh-TW" sz="1200" dirty="0" smtClean="0">
                <a:solidFill>
                  <a:srgbClr val="000000"/>
                </a:solidFill>
                <a:effectLst/>
                <a:ea typeface="標楷體"/>
                <a:cs typeface="標楷體"/>
              </a:rPr>
              <a:t>（</a:t>
            </a:r>
            <a:r>
              <a:rPr lang="en-US" altLang="zh-TW" sz="1200" dirty="0" smtClean="0">
                <a:solidFill>
                  <a:srgbClr val="000000"/>
                </a:solidFill>
                <a:effectLst/>
                <a:latin typeface="Times New Roman"/>
                <a:ea typeface="Times New Roman"/>
              </a:rPr>
              <a:t>https://school.bot.com.tw/twbank.net/index.aspx</a:t>
            </a:r>
            <a:r>
              <a:rPr lang="zh-TW" altLang="zh-TW" sz="1200" dirty="0" smtClean="0">
                <a:solidFill>
                  <a:srgbClr val="000000"/>
                </a:solidFill>
                <a:effectLst/>
                <a:ea typeface="標楷體"/>
                <a:cs typeface="標楷體"/>
              </a:rPr>
              <a:t>）進行申請作業</a:t>
            </a:r>
            <a:r>
              <a:rPr lang="en-US" altLang="zh-TW" sz="1200" dirty="0" smtClean="0">
                <a:solidFill>
                  <a:srgbClr val="000000"/>
                </a:solidFill>
                <a:effectLst/>
                <a:ea typeface="標楷體"/>
                <a:cs typeface="標楷體"/>
              </a:rPr>
              <a:t>(</a:t>
            </a:r>
            <a:r>
              <a:rPr lang="zh-TW" altLang="zh-TW" sz="1200" dirty="0" smtClean="0">
                <a:solidFill>
                  <a:srgbClr val="000000"/>
                </a:solidFill>
                <a:effectLst/>
                <a:ea typeface="標楷體"/>
                <a:cs typeface="標楷體"/>
              </a:rPr>
              <a:t>於學生登入區登入後，填寫就學貸款申請書，並完成輸入後，將申請資料列印出來</a:t>
            </a:r>
            <a:r>
              <a:rPr lang="en-US" altLang="zh-TW" sz="1200" dirty="0" smtClean="0">
                <a:solidFill>
                  <a:srgbClr val="000000"/>
                </a:solidFill>
                <a:effectLst/>
                <a:ea typeface="標楷體"/>
                <a:cs typeface="標楷體"/>
              </a:rPr>
              <a:t>) </a:t>
            </a:r>
            <a:endParaRPr lang="zh-TW" altLang="en-US" sz="1200" dirty="0"/>
          </a:p>
        </p:txBody>
      </p:sp>
      <p:sp>
        <p:nvSpPr>
          <p:cNvPr id="6" name="圓角矩形 5"/>
          <p:cNvSpPr/>
          <p:nvPr/>
        </p:nvSpPr>
        <p:spPr>
          <a:xfrm>
            <a:off x="404664" y="2411760"/>
            <a:ext cx="6120680" cy="3168352"/>
          </a:xfrm>
          <a:prstGeom prst="roundRect">
            <a:avLst>
              <a:gd name="adj" fmla="val 363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32180" indent="-826135">
              <a:spcAft>
                <a:spcPts val="270"/>
              </a:spcAft>
            </a:pPr>
            <a:r>
              <a:rPr lang="en-US" altLang="zh-TW" sz="1200" kern="100" dirty="0" smtClean="0">
                <a:solidFill>
                  <a:srgbClr val="000000"/>
                </a:solidFill>
                <a:effectLst/>
                <a:latin typeface="標楷體" pitchFamily="65" charset="-120"/>
                <a:ea typeface="標楷體" pitchFamily="65" charset="-120"/>
                <a:cs typeface="標楷體"/>
              </a:rPr>
              <a:t>Step 2.</a:t>
            </a:r>
            <a:r>
              <a:rPr lang="zh-TW" altLang="zh-TW" sz="1200" kern="100" dirty="0" smtClean="0">
                <a:solidFill>
                  <a:srgbClr val="000000"/>
                </a:solidFill>
                <a:latin typeface="標楷體" pitchFamily="65" charset="-120"/>
                <a:ea typeface="標楷體" pitchFamily="65" charset="-120"/>
                <a:cs typeface="標楷體"/>
              </a:rPr>
              <a:t>至</a:t>
            </a:r>
            <a:r>
              <a:rPr lang="zh-TW" altLang="zh-TW" sz="1200" b="1" kern="100" dirty="0">
                <a:solidFill>
                  <a:srgbClr val="000000"/>
                </a:solidFill>
                <a:effectLst>
                  <a:outerShdw blurRad="38100" dist="38100" dir="2700000" algn="tl">
                    <a:srgbClr val="000000">
                      <a:alpha val="43137"/>
                    </a:srgbClr>
                  </a:outerShdw>
                </a:effectLst>
                <a:latin typeface="標楷體" pitchFamily="65" charset="-120"/>
                <a:ea typeface="標楷體" pitchFamily="65" charset="-120"/>
                <a:cs typeface="標楷體"/>
              </a:rPr>
              <a:t>台灣銀行各地分行辦理對保</a:t>
            </a:r>
            <a:r>
              <a:rPr lang="zh-TW" altLang="zh-TW" sz="1200" b="1" kern="100" dirty="0" smtClean="0">
                <a:solidFill>
                  <a:srgbClr val="000000"/>
                </a:solidFill>
                <a:effectLst>
                  <a:outerShdw blurRad="38100" dist="38100" dir="2700000" algn="tl">
                    <a:srgbClr val="000000">
                      <a:alpha val="43137"/>
                    </a:srgbClr>
                  </a:outerShdw>
                </a:effectLst>
                <a:latin typeface="標楷體" pitchFamily="65" charset="-120"/>
                <a:ea typeface="標楷體" pitchFamily="65" charset="-120"/>
                <a:cs typeface="標楷體"/>
              </a:rPr>
              <a:t>手續</a:t>
            </a:r>
            <a:endParaRPr lang="en-US" altLang="zh-TW" sz="1200" b="1" kern="100" dirty="0" smtClean="0">
              <a:solidFill>
                <a:srgbClr val="000000"/>
              </a:solidFill>
              <a:effectLst>
                <a:outerShdw blurRad="38100" dist="38100" dir="2700000" algn="tl">
                  <a:srgbClr val="000000">
                    <a:alpha val="43137"/>
                  </a:srgbClr>
                </a:outerShdw>
              </a:effectLst>
              <a:latin typeface="標楷體" pitchFamily="65" charset="-120"/>
              <a:ea typeface="標楷體" pitchFamily="65" charset="-120"/>
              <a:cs typeface="標楷體"/>
            </a:endParaRPr>
          </a:p>
          <a:p>
            <a:pPr marL="722313" indent="300038">
              <a:spcAft>
                <a:spcPts val="270"/>
              </a:spcAft>
            </a:pPr>
            <a:r>
              <a:rPr lang="zh-TW" altLang="zh-TW" sz="1200" kern="100" dirty="0" smtClean="0">
                <a:solidFill>
                  <a:srgbClr val="000000"/>
                </a:solidFill>
                <a:latin typeface="標楷體" pitchFamily="65" charset="-120"/>
                <a:ea typeface="標楷體" pitchFamily="65" charset="-120"/>
                <a:cs typeface="標楷體"/>
              </a:rPr>
              <a:t>同一</a:t>
            </a:r>
            <a:r>
              <a:rPr lang="zh-TW" altLang="zh-TW" sz="1200" kern="100" dirty="0">
                <a:solidFill>
                  <a:srgbClr val="000000"/>
                </a:solidFill>
                <a:latin typeface="標楷體" pitchFamily="65" charset="-120"/>
                <a:ea typeface="標楷體" pitchFamily="65" charset="-120"/>
                <a:cs typeface="標楷體"/>
              </a:rPr>
              <a:t>教育階段（大學、專科學校、技術學院、碩士及其他學程等各分別為一教育</a:t>
            </a:r>
            <a:r>
              <a:rPr lang="zh-TW" altLang="zh-TW" sz="1200" kern="100" dirty="0" smtClean="0">
                <a:solidFill>
                  <a:srgbClr val="000000"/>
                </a:solidFill>
                <a:latin typeface="標楷體" pitchFamily="65" charset="-120"/>
                <a:ea typeface="標楷體" pitchFamily="65" charset="-120"/>
                <a:cs typeface="標楷體"/>
              </a:rPr>
              <a:t>階段</a:t>
            </a:r>
            <a:r>
              <a:rPr lang="zh-TW" altLang="zh-TW" sz="1200" kern="100" dirty="0">
                <a:solidFill>
                  <a:srgbClr val="000000"/>
                </a:solidFill>
                <a:latin typeface="標楷體" pitchFamily="65" charset="-120"/>
                <a:ea typeface="標楷體" pitchFamily="65" charset="-120"/>
                <a:cs typeface="標楷體"/>
              </a:rPr>
              <a:t>）第一次申請時，應邀同法定代理人（兼連帶保證人）或連帶保證人每一教育階段第一次申請時，由父母</a:t>
            </a:r>
            <a:r>
              <a:rPr lang="en-US" altLang="zh-TW" sz="1200" kern="100" dirty="0">
                <a:solidFill>
                  <a:srgbClr val="000000"/>
                </a:solidFill>
                <a:latin typeface="標楷體" pitchFamily="65" charset="-120"/>
                <a:ea typeface="標楷體" pitchFamily="65" charset="-120"/>
                <a:cs typeface="標楷體"/>
              </a:rPr>
              <a:t>(</a:t>
            </a:r>
            <a:r>
              <a:rPr lang="zh-TW" altLang="zh-TW" sz="1200" kern="100" dirty="0">
                <a:solidFill>
                  <a:srgbClr val="000000"/>
                </a:solidFill>
                <a:latin typeface="標楷體" pitchFamily="65" charset="-120"/>
                <a:ea typeface="標楷體" pitchFamily="65" charset="-120"/>
                <a:cs typeface="標楷體"/>
              </a:rPr>
              <a:t>或監護人、或保證人</a:t>
            </a:r>
            <a:r>
              <a:rPr lang="en-US" altLang="zh-TW" sz="1200" kern="100" dirty="0">
                <a:solidFill>
                  <a:srgbClr val="000000"/>
                </a:solidFill>
                <a:latin typeface="標楷體" pitchFamily="65" charset="-120"/>
                <a:ea typeface="標楷體" pitchFamily="65" charset="-120"/>
                <a:cs typeface="標楷體"/>
              </a:rPr>
              <a:t>)</a:t>
            </a:r>
            <a:r>
              <a:rPr lang="zh-TW" altLang="zh-TW" sz="1200" kern="100" dirty="0">
                <a:solidFill>
                  <a:srgbClr val="000000"/>
                </a:solidFill>
                <a:latin typeface="標楷體" pitchFamily="65" charset="-120"/>
                <a:ea typeface="標楷體" pitchFamily="65" charset="-120"/>
                <a:cs typeface="標楷體"/>
              </a:rPr>
              <a:t>陪同學生攜帶下列資料至臺灣銀行國內各分行辦理簽約對保手續</a:t>
            </a:r>
            <a:r>
              <a:rPr lang="en-US" altLang="zh-TW" sz="1200" kern="100" dirty="0">
                <a:solidFill>
                  <a:srgbClr val="000000"/>
                </a:solidFill>
                <a:latin typeface="標楷體" pitchFamily="65" charset="-120"/>
                <a:ea typeface="標楷體" pitchFamily="65" charset="-120"/>
                <a:cs typeface="標楷體"/>
              </a:rPr>
              <a:t>(</a:t>
            </a:r>
            <a:r>
              <a:rPr lang="zh-TW" altLang="zh-TW" sz="1200" kern="100" dirty="0">
                <a:solidFill>
                  <a:srgbClr val="000000"/>
                </a:solidFill>
                <a:latin typeface="標楷體" pitchFamily="65" charset="-120"/>
                <a:ea typeface="標楷體" pitchFamily="65" charset="-120"/>
                <a:cs typeface="標楷體"/>
              </a:rPr>
              <a:t>同一教育階段第二次以後</a:t>
            </a:r>
            <a:r>
              <a:rPr lang="zh-TW" altLang="zh-TW" sz="1200" kern="100" dirty="0" smtClean="0">
                <a:solidFill>
                  <a:srgbClr val="000000"/>
                </a:solidFill>
                <a:latin typeface="標楷體" pitchFamily="65" charset="-120"/>
                <a:ea typeface="標楷體" pitchFamily="65" charset="-120"/>
                <a:cs typeface="標楷體"/>
              </a:rPr>
              <a:t>申</a:t>
            </a:r>
            <a:r>
              <a:rPr lang="en-US" altLang="zh-TW" sz="1200" kern="100" dirty="0" smtClean="0">
                <a:solidFill>
                  <a:srgbClr val="000000"/>
                </a:solidFill>
                <a:latin typeface="標楷體" pitchFamily="65" charset="-120"/>
                <a:ea typeface="標楷體" pitchFamily="65" charset="-120"/>
                <a:cs typeface="標楷體"/>
              </a:rPr>
              <a:t/>
            </a:r>
            <a:br>
              <a:rPr lang="en-US" altLang="zh-TW" sz="1200" kern="100" dirty="0" smtClean="0">
                <a:solidFill>
                  <a:srgbClr val="000000"/>
                </a:solidFill>
                <a:latin typeface="標楷體" pitchFamily="65" charset="-120"/>
                <a:ea typeface="標楷體" pitchFamily="65" charset="-120"/>
                <a:cs typeface="標楷體"/>
              </a:rPr>
            </a:br>
            <a:r>
              <a:rPr lang="zh-TW" altLang="zh-TW" sz="1200" kern="100" dirty="0" smtClean="0">
                <a:solidFill>
                  <a:srgbClr val="000000"/>
                </a:solidFill>
                <a:latin typeface="標楷體" pitchFamily="65" charset="-120"/>
                <a:ea typeface="標楷體" pitchFamily="65" charset="-120"/>
                <a:cs typeface="標楷體"/>
              </a:rPr>
              <a:t>請</a:t>
            </a:r>
            <a:r>
              <a:rPr lang="zh-TW" altLang="en-US" sz="1200" kern="100" dirty="0" smtClean="0">
                <a:solidFill>
                  <a:srgbClr val="000000"/>
                </a:solidFill>
                <a:latin typeface="標楷體" pitchFamily="65" charset="-120"/>
                <a:ea typeface="標楷體" pitchFamily="65" charset="-120"/>
                <a:cs typeface="標楷體"/>
              </a:rPr>
              <a:t>，</a:t>
            </a:r>
            <a:r>
              <a:rPr lang="zh-TW" altLang="zh-TW" sz="1200" kern="100" dirty="0" smtClean="0">
                <a:solidFill>
                  <a:srgbClr val="000000"/>
                </a:solidFill>
                <a:latin typeface="標楷體" pitchFamily="65" charset="-120"/>
                <a:ea typeface="標楷體" pitchFamily="65" charset="-120"/>
                <a:cs typeface="標楷體"/>
              </a:rPr>
              <a:t>如</a:t>
            </a:r>
            <a:r>
              <a:rPr lang="zh-TW" altLang="zh-TW" sz="1200" kern="100" dirty="0">
                <a:solidFill>
                  <a:srgbClr val="000000"/>
                </a:solidFill>
                <a:latin typeface="標楷體" pitchFamily="65" charset="-120"/>
                <a:ea typeface="標楷體" pitchFamily="65" charset="-120"/>
                <a:cs typeface="標楷體"/>
              </a:rPr>
              <a:t>連帶保證人不變者，由學生自行攜帶文件前往即可</a:t>
            </a:r>
            <a:r>
              <a:rPr lang="en-US" altLang="zh-TW" sz="1200" kern="100" dirty="0">
                <a:solidFill>
                  <a:srgbClr val="000000"/>
                </a:solidFill>
                <a:latin typeface="標楷體" pitchFamily="65" charset="-120"/>
                <a:ea typeface="標楷體" pitchFamily="65" charset="-120"/>
                <a:cs typeface="標楷體"/>
              </a:rPr>
              <a:t>)</a:t>
            </a:r>
            <a:r>
              <a:rPr lang="zh-TW" altLang="zh-TW" sz="1200" kern="100" dirty="0">
                <a:solidFill>
                  <a:srgbClr val="000000"/>
                </a:solidFill>
                <a:latin typeface="標楷體" pitchFamily="65" charset="-120"/>
                <a:ea typeface="標楷體" pitchFamily="65" charset="-120"/>
                <a:cs typeface="標楷體"/>
              </a:rPr>
              <a:t>： </a:t>
            </a:r>
            <a:endParaRPr lang="zh-TW" altLang="zh-TW" sz="1200" kern="100" dirty="0">
              <a:solidFill>
                <a:srgbClr val="000000"/>
              </a:solidFill>
              <a:latin typeface="標楷體" pitchFamily="65" charset="-120"/>
              <a:ea typeface="標楷體" pitchFamily="65" charset="-120"/>
              <a:cs typeface="Calibri"/>
            </a:endParaRPr>
          </a:p>
          <a:p>
            <a:pPr marL="180975" lvl="0" indent="-180975" fontAlgn="base">
              <a:spcAft>
                <a:spcPts val="270"/>
              </a:spcAft>
              <a:buClr>
                <a:srgbClr val="000000"/>
              </a:buClr>
              <a:buSzPts val="1100"/>
              <a:buFont typeface="Wingdings"/>
              <a:buChar char=""/>
            </a:pP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就學貸款申請</a:t>
            </a:r>
            <a:r>
              <a:rPr lang="en-US"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 / </a:t>
            </a: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撥款通知書。 </a:t>
            </a:r>
            <a:endPar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Wingdings"/>
            </a:endParaRPr>
          </a:p>
          <a:p>
            <a:pPr marL="180975" lvl="0" indent="-180975" fontAlgn="base">
              <a:spcAft>
                <a:spcPts val="270"/>
              </a:spcAft>
              <a:buClr>
                <a:srgbClr val="000000"/>
              </a:buClr>
              <a:buSzPts val="1100"/>
              <a:buFont typeface="Wingdings"/>
              <a:buChar char=""/>
            </a:pP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學生本人及保證人之國民身分證、印章</a:t>
            </a:r>
            <a:r>
              <a:rPr lang="en-US"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a:t>
            </a: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同一教育階段第二次以後者，只須學生本人</a:t>
            </a:r>
            <a:r>
              <a:rPr lang="en-US"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a:t>
            </a: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 </a:t>
            </a:r>
            <a:endPar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Wingdings"/>
            </a:endParaRPr>
          </a:p>
          <a:p>
            <a:pPr marL="180975" lvl="0" indent="-180975" fontAlgn="base">
              <a:spcAft>
                <a:spcPts val="270"/>
              </a:spcAft>
              <a:buClr>
                <a:srgbClr val="000000"/>
              </a:buClr>
              <a:buSzPts val="1100"/>
              <a:buFont typeface="Wingdings"/>
              <a:buChar char=""/>
            </a:pP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註冊繳費單。 </a:t>
            </a:r>
            <a:endPar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Wingdings"/>
            </a:endParaRPr>
          </a:p>
          <a:p>
            <a:pPr marL="180975" lvl="0" indent="-180975" fontAlgn="base">
              <a:spcAft>
                <a:spcPts val="270"/>
              </a:spcAft>
              <a:buClr>
                <a:srgbClr val="000000"/>
              </a:buClr>
              <a:buSzPts val="1100"/>
              <a:buFont typeface="Wingdings"/>
              <a:buChar char=""/>
            </a:pP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戶口名簿（包括詳細記事）或三個月內申請之其他戶籍資料證明文件（包括詳細記事）</a:t>
            </a:r>
            <a:r>
              <a:rPr lang="en-US"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a:t>
            </a:r>
            <a:r>
              <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含學生本人、父母或法定代理人、配偶及保證人，如戶籍不同者，須分別檢附</a:t>
            </a:r>
            <a:r>
              <a:rPr lang="en-US"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標楷體"/>
              </a:rPr>
              <a:t>) </a:t>
            </a:r>
            <a:endParaRPr lang="zh-TW" altLang="zh-TW" sz="1200" u="none" strike="noStrike" kern="100" dirty="0" smtClean="0">
              <a:solidFill>
                <a:srgbClr val="000000"/>
              </a:solidFill>
              <a:effectLst/>
              <a:uFill>
                <a:solidFill>
                  <a:srgbClr val="000000"/>
                </a:solidFill>
              </a:uFill>
              <a:latin typeface="標楷體" pitchFamily="65" charset="-120"/>
              <a:ea typeface="標楷體" pitchFamily="65" charset="-120"/>
              <a:cs typeface="Wingdings"/>
            </a:endParaRPr>
          </a:p>
          <a:p>
            <a:pPr marL="182563" indent="-6350">
              <a:spcAft>
                <a:spcPts val="270"/>
              </a:spcAft>
            </a:pPr>
            <a:r>
              <a:rPr lang="en-US" altLang="zh-TW" sz="1200" kern="100" dirty="0" smtClean="0">
                <a:solidFill>
                  <a:srgbClr val="000000"/>
                </a:solidFill>
                <a:effectLst/>
                <a:latin typeface="標楷體" pitchFamily="65" charset="-120"/>
                <a:ea typeface="標楷體" pitchFamily="65" charset="-120"/>
                <a:cs typeface="標楷體"/>
              </a:rPr>
              <a:t>(</a:t>
            </a:r>
            <a:r>
              <a:rPr lang="zh-TW" altLang="zh-TW" sz="1200" kern="100" dirty="0">
                <a:solidFill>
                  <a:srgbClr val="000000"/>
                </a:solidFill>
                <a:latin typeface="標楷體" pitchFamily="65" charset="-120"/>
                <a:ea typeface="標楷體" pitchFamily="65" charset="-120"/>
                <a:cs typeface="標楷體"/>
              </a:rPr>
              <a:t>同一教育階段第二次以後者，不須檢附</a:t>
            </a:r>
            <a:r>
              <a:rPr lang="en-US" altLang="zh-TW" sz="1200" kern="100" dirty="0">
                <a:solidFill>
                  <a:srgbClr val="000000"/>
                </a:solidFill>
                <a:latin typeface="標楷體" pitchFamily="65" charset="-120"/>
                <a:ea typeface="標楷體" pitchFamily="65" charset="-120"/>
                <a:cs typeface="標楷體"/>
              </a:rPr>
              <a:t>)</a:t>
            </a:r>
            <a:r>
              <a:rPr lang="zh-TW" altLang="zh-TW" sz="1200" kern="100" dirty="0">
                <a:solidFill>
                  <a:srgbClr val="000000"/>
                </a:solidFill>
                <a:latin typeface="標楷體" pitchFamily="65" charset="-120"/>
                <a:ea typeface="標楷體" pitchFamily="65" charset="-120"/>
                <a:cs typeface="標楷體"/>
              </a:rPr>
              <a:t>。 </a:t>
            </a:r>
            <a:endParaRPr lang="zh-TW" altLang="zh-TW" sz="1200" kern="100" dirty="0">
              <a:solidFill>
                <a:srgbClr val="000000"/>
              </a:solidFill>
              <a:latin typeface="標楷體" pitchFamily="65" charset="-120"/>
              <a:ea typeface="標楷體" pitchFamily="65" charset="-120"/>
              <a:cs typeface="Calibri"/>
            </a:endParaRPr>
          </a:p>
          <a:p>
            <a:pPr marL="180975" indent="-180975" fontAlgn="base">
              <a:spcAft>
                <a:spcPts val="270"/>
              </a:spcAft>
              <a:buClr>
                <a:srgbClr val="000000"/>
              </a:buClr>
              <a:buSzPts val="1100"/>
              <a:buFont typeface="Wingdings"/>
              <a:buChar char=""/>
            </a:pPr>
            <a:r>
              <a:rPr lang="zh-TW" altLang="zh-TW" sz="1200" kern="100" dirty="0">
                <a:solidFill>
                  <a:srgbClr val="000000"/>
                </a:solidFill>
                <a:uFill>
                  <a:solidFill>
                    <a:srgbClr val="000000"/>
                  </a:solidFill>
                </a:uFill>
                <a:latin typeface="標楷體" pitchFamily="65" charset="-120"/>
                <a:ea typeface="標楷體" pitchFamily="65" charset="-120"/>
                <a:cs typeface="標楷體"/>
              </a:rPr>
              <a:t>同一教學生辦理簽約對保手續，其法定代理人或連帶保證人無法親至銀行辦理對保時，得由其法定代理人或連帶保證人委託或授權他人持附印鑑證明或經公證之委託書、授權書（格式由各銀行自訂）至銀行辦理。</a:t>
            </a:r>
            <a:endParaRPr lang="zh-TW" altLang="en-US" sz="1200" kern="100" dirty="0">
              <a:solidFill>
                <a:srgbClr val="000000"/>
              </a:solidFill>
              <a:uFill>
                <a:solidFill>
                  <a:srgbClr val="000000"/>
                </a:solidFill>
              </a:uFill>
              <a:latin typeface="標楷體" pitchFamily="65" charset="-120"/>
              <a:ea typeface="標楷體" pitchFamily="65" charset="-120"/>
              <a:cs typeface="標楷體"/>
            </a:endParaRPr>
          </a:p>
        </p:txBody>
      </p:sp>
      <p:sp>
        <p:nvSpPr>
          <p:cNvPr id="7" name="圓角矩形 6"/>
          <p:cNvSpPr/>
          <p:nvPr/>
        </p:nvSpPr>
        <p:spPr>
          <a:xfrm>
            <a:off x="404664" y="5868144"/>
            <a:ext cx="6120680" cy="1872208"/>
          </a:xfrm>
          <a:prstGeom prst="roundRect">
            <a:avLst>
              <a:gd name="adj" fmla="val 568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54038" marR="1905" indent="-554038"/>
            <a:r>
              <a:rPr lang="en-US" altLang="zh-TW" sz="1200" kern="100" dirty="0" smtClean="0">
                <a:solidFill>
                  <a:srgbClr val="000000"/>
                </a:solidFill>
                <a:effectLst/>
                <a:latin typeface="標楷體"/>
                <a:ea typeface="Calibri"/>
                <a:cs typeface="標楷體"/>
              </a:rPr>
              <a:t>Step 3.</a:t>
            </a:r>
            <a:r>
              <a:rPr lang="zh-TW" altLang="zh-TW" sz="1200" kern="100" dirty="0" smtClean="0">
                <a:solidFill>
                  <a:srgbClr val="000000"/>
                </a:solidFill>
                <a:ea typeface="標楷體"/>
                <a:cs typeface="標楷體"/>
              </a:rPr>
              <a:t>至</a:t>
            </a:r>
            <a:r>
              <a:rPr lang="zh-TW" altLang="zh-TW" sz="1200" kern="100" dirty="0">
                <a:solidFill>
                  <a:srgbClr val="000000"/>
                </a:solidFill>
                <a:ea typeface="標楷體"/>
                <a:cs typeface="標楷體"/>
              </a:rPr>
              <a:t>台灣銀行各地分行完成對保程序後，須先於家中（或任何可上網之地方），至學校網站中</a:t>
            </a:r>
            <a:r>
              <a:rPr lang="en-US" altLang="zh-TW" sz="1200" kern="100" dirty="0">
                <a:solidFill>
                  <a:srgbClr val="000000"/>
                </a:solidFill>
                <a:ea typeface="標楷體"/>
                <a:cs typeface="標楷體"/>
              </a:rPr>
              <a:t>“</a:t>
            </a:r>
            <a:r>
              <a:rPr lang="zh-TW" altLang="zh-TW" sz="1200" kern="100" dirty="0">
                <a:solidFill>
                  <a:srgbClr val="000000"/>
                </a:solidFill>
                <a:ea typeface="標楷體"/>
                <a:cs typeface="標楷體"/>
              </a:rPr>
              <a:t>校園入口網＂（</a:t>
            </a:r>
            <a:r>
              <a:rPr lang="en-US" altLang="zh-TW" sz="1200" kern="100" dirty="0" smtClean="0">
                <a:solidFill>
                  <a:srgbClr val="000000"/>
                </a:solidFill>
                <a:effectLst/>
                <a:latin typeface="Times New Roman"/>
                <a:ea typeface="Times New Roman"/>
                <a:cs typeface="Calibri"/>
              </a:rPr>
              <a:t>http://www.lhu.edu.tw/index2.asp</a:t>
            </a:r>
            <a:r>
              <a:rPr lang="zh-TW" altLang="zh-TW" sz="1200" kern="100" dirty="0">
                <a:solidFill>
                  <a:srgbClr val="000000"/>
                </a:solidFill>
                <a:ea typeface="標楷體"/>
                <a:cs typeface="標楷體"/>
              </a:rPr>
              <a:t>）利用學號與預設之</a:t>
            </a:r>
            <a:r>
              <a:rPr lang="zh-TW" altLang="zh-TW" sz="1200" kern="100" dirty="0" smtClean="0">
                <a:solidFill>
                  <a:srgbClr val="000000"/>
                </a:solidFill>
                <a:ea typeface="標楷體"/>
                <a:cs typeface="標楷體"/>
              </a:rPr>
              <a:t>密碼（新生</a:t>
            </a:r>
            <a:r>
              <a:rPr lang="zh-TW" altLang="zh-TW" sz="1200" kern="100" dirty="0">
                <a:solidFill>
                  <a:srgbClr val="000000"/>
                </a:solidFill>
                <a:ea typeface="標楷體"/>
                <a:cs typeface="標楷體"/>
              </a:rPr>
              <a:t>預設密碼為身份證字號）登入後，點選</a:t>
            </a:r>
            <a:r>
              <a:rPr lang="en-US" altLang="zh-TW" sz="1200" kern="100" dirty="0">
                <a:solidFill>
                  <a:srgbClr val="000000"/>
                </a:solidFill>
                <a:ea typeface="標楷體"/>
                <a:cs typeface="標楷體"/>
              </a:rPr>
              <a:t>“</a:t>
            </a:r>
            <a:r>
              <a:rPr lang="zh-TW" altLang="zh-TW" sz="1200" kern="100" dirty="0">
                <a:solidFill>
                  <a:srgbClr val="000000"/>
                </a:solidFill>
                <a:ea typeface="標楷體"/>
                <a:cs typeface="標楷體"/>
              </a:rPr>
              <a:t>學生資訊系統＂，再依下</a:t>
            </a:r>
            <a:r>
              <a:rPr lang="zh-TW" altLang="zh-TW" sz="1200" kern="100" dirty="0" smtClean="0">
                <a:solidFill>
                  <a:srgbClr val="000000"/>
                </a:solidFill>
                <a:ea typeface="標楷體"/>
                <a:cs typeface="標楷體"/>
              </a:rPr>
              <a:t>列驟</a:t>
            </a:r>
            <a:r>
              <a:rPr lang="zh-TW" altLang="zh-TW" sz="1200" kern="100" dirty="0">
                <a:solidFill>
                  <a:srgbClr val="000000"/>
                </a:solidFill>
                <a:ea typeface="標楷體"/>
                <a:cs typeface="標楷體"/>
              </a:rPr>
              <a:t>完成資料輸入： </a:t>
            </a:r>
            <a:endParaRPr lang="zh-TW" altLang="zh-TW" sz="1100" kern="100" dirty="0">
              <a:solidFill>
                <a:srgbClr val="000000"/>
              </a:solidFill>
              <a:ea typeface="Calibri"/>
              <a:cs typeface="Calibri"/>
            </a:endParaRPr>
          </a:p>
          <a:p>
            <a:pPr marL="180975" lvl="0" indent="-180975" fontAlgn="base">
              <a:buClr>
                <a:srgbClr val="000000"/>
              </a:buClr>
              <a:buSzPts val="1200"/>
              <a:buFont typeface="+mj-lt"/>
              <a:buAutoNum type="alphaUcPeriod"/>
            </a:pPr>
            <a:r>
              <a:rPr lang="zh-TW" altLang="zh-TW" sz="1200" u="none" strike="noStrike" kern="100" dirty="0" smtClean="0">
                <a:solidFill>
                  <a:srgbClr val="000000"/>
                </a:solidFill>
                <a:effectLst/>
                <a:uFill>
                  <a:solidFill>
                    <a:srgbClr val="000000"/>
                  </a:solidFill>
                </a:uFill>
                <a:latin typeface="標楷體"/>
                <a:ea typeface="標楷體"/>
                <a:cs typeface="標楷體"/>
              </a:rPr>
              <a:t>點選</a:t>
            </a:r>
            <a:r>
              <a:rPr lang="en-US" altLang="zh-TW" sz="1200" u="none" strike="noStrike" kern="100" dirty="0" smtClean="0">
                <a:solidFill>
                  <a:srgbClr val="000000"/>
                </a:solidFill>
                <a:effectLst/>
                <a:uFill>
                  <a:solidFill>
                    <a:srgbClr val="000000"/>
                  </a:solidFill>
                </a:uFill>
                <a:latin typeface="標楷體"/>
                <a:ea typeface="標楷體"/>
                <a:cs typeface="標楷體"/>
              </a:rPr>
              <a:t>“</a:t>
            </a:r>
            <a:r>
              <a:rPr lang="zh-TW" altLang="zh-TW" sz="1200" u="none" strike="noStrike" kern="100" dirty="0" smtClean="0">
                <a:solidFill>
                  <a:srgbClr val="000000"/>
                </a:solidFill>
                <a:effectLst/>
                <a:uFill>
                  <a:solidFill>
                    <a:srgbClr val="000000"/>
                  </a:solidFill>
                </a:uFill>
                <a:latin typeface="標楷體"/>
                <a:ea typeface="標楷體"/>
                <a:cs typeface="標楷體"/>
              </a:rPr>
              <a:t>就學貸款</a:t>
            </a:r>
            <a:r>
              <a:rPr lang="en-US" altLang="zh-TW" sz="1200" u="none" strike="noStrike" kern="100" dirty="0" smtClean="0">
                <a:solidFill>
                  <a:srgbClr val="000000"/>
                </a:solidFill>
                <a:effectLst/>
                <a:uFill>
                  <a:solidFill>
                    <a:srgbClr val="000000"/>
                  </a:solidFill>
                </a:uFill>
                <a:latin typeface="標楷體"/>
                <a:ea typeface="標楷體"/>
                <a:cs typeface="標楷體"/>
              </a:rPr>
              <a:t>→</a:t>
            </a:r>
            <a:r>
              <a:rPr lang="zh-TW" altLang="zh-TW" sz="1200" u="none" strike="noStrike" kern="100" dirty="0" smtClean="0">
                <a:solidFill>
                  <a:srgbClr val="000000"/>
                </a:solidFill>
                <a:effectLst/>
                <a:uFill>
                  <a:solidFill>
                    <a:srgbClr val="000000"/>
                  </a:solidFill>
                </a:uFill>
                <a:latin typeface="標楷體"/>
                <a:ea typeface="標楷體"/>
                <a:cs typeface="標楷體"/>
              </a:rPr>
              <a:t>基本資料</a:t>
            </a:r>
            <a:r>
              <a:rPr lang="en-US" altLang="zh-TW" sz="1200" u="none" strike="noStrike" kern="100" dirty="0" smtClean="0">
                <a:solidFill>
                  <a:srgbClr val="000000"/>
                </a:solidFill>
                <a:effectLst/>
                <a:uFill>
                  <a:solidFill>
                    <a:srgbClr val="000000"/>
                  </a:solidFill>
                </a:uFill>
                <a:latin typeface="標楷體"/>
                <a:ea typeface="標楷體"/>
                <a:cs typeface="標楷體"/>
              </a:rPr>
              <a:t>→</a:t>
            </a:r>
            <a:r>
              <a:rPr lang="zh-TW" altLang="zh-TW" sz="1200" u="none" strike="noStrike" kern="100" dirty="0" smtClean="0">
                <a:solidFill>
                  <a:srgbClr val="000000"/>
                </a:solidFill>
                <a:effectLst/>
                <a:uFill>
                  <a:solidFill>
                    <a:srgbClr val="000000"/>
                  </a:solidFill>
                </a:uFill>
                <a:latin typeface="標楷體"/>
                <a:ea typeface="標楷體"/>
                <a:cs typeface="標楷體"/>
              </a:rPr>
              <a:t>新增＂，先填入完整之就學貸款個人基本資料。 </a:t>
            </a:r>
            <a:endParaRPr lang="zh-TW" altLang="zh-TW" sz="1100" u="none" strike="noStrike" kern="100" dirty="0" smtClean="0">
              <a:solidFill>
                <a:srgbClr val="000000"/>
              </a:solidFill>
              <a:effectLst/>
              <a:uFill>
                <a:solidFill>
                  <a:srgbClr val="000000"/>
                </a:solidFill>
              </a:uFill>
              <a:latin typeface="標楷體"/>
              <a:ea typeface="標楷體"/>
              <a:cs typeface="標楷體"/>
            </a:endParaRPr>
          </a:p>
          <a:p>
            <a:pPr marL="180975" lvl="0" indent="-180975" fontAlgn="base">
              <a:buClr>
                <a:srgbClr val="000000"/>
              </a:buClr>
              <a:buSzPts val="1200"/>
              <a:buFont typeface="+mj-lt"/>
              <a:buAutoNum type="alphaUcPeriod"/>
            </a:pPr>
            <a:r>
              <a:rPr lang="zh-TW" altLang="zh-TW" sz="1200" u="none" strike="noStrike" kern="100" dirty="0" smtClean="0">
                <a:solidFill>
                  <a:srgbClr val="000000"/>
                </a:solidFill>
                <a:effectLst/>
                <a:uFill>
                  <a:solidFill>
                    <a:srgbClr val="000000"/>
                  </a:solidFill>
                </a:uFill>
                <a:latin typeface="標楷體"/>
                <a:ea typeface="標楷體"/>
                <a:cs typeface="標楷體"/>
              </a:rPr>
              <a:t>點選</a:t>
            </a:r>
            <a:r>
              <a:rPr lang="en-US" altLang="zh-TW" sz="1200" u="none" strike="noStrike" kern="100" dirty="0" smtClean="0">
                <a:solidFill>
                  <a:srgbClr val="000000"/>
                </a:solidFill>
                <a:effectLst/>
                <a:uFill>
                  <a:solidFill>
                    <a:srgbClr val="000000"/>
                  </a:solidFill>
                </a:uFill>
                <a:latin typeface="標楷體"/>
                <a:ea typeface="標楷體"/>
                <a:cs typeface="標楷體"/>
              </a:rPr>
              <a:t>“</a:t>
            </a:r>
            <a:r>
              <a:rPr lang="zh-TW" altLang="zh-TW" sz="1200" u="none" strike="noStrike" kern="100" dirty="0" smtClean="0">
                <a:solidFill>
                  <a:srgbClr val="000000"/>
                </a:solidFill>
                <a:effectLst/>
                <a:uFill>
                  <a:solidFill>
                    <a:srgbClr val="000000"/>
                  </a:solidFill>
                </a:uFill>
                <a:latin typeface="標楷體"/>
                <a:ea typeface="標楷體"/>
                <a:cs typeface="標楷體"/>
              </a:rPr>
              <a:t>申請</a:t>
            </a:r>
            <a:r>
              <a:rPr lang="en-US" altLang="zh-TW" sz="1200" u="none" strike="noStrike" kern="100" dirty="0" smtClean="0">
                <a:solidFill>
                  <a:srgbClr val="000000"/>
                </a:solidFill>
                <a:effectLst/>
                <a:uFill>
                  <a:solidFill>
                    <a:srgbClr val="000000"/>
                  </a:solidFill>
                </a:uFill>
                <a:latin typeface="標楷體"/>
                <a:ea typeface="標楷體"/>
                <a:cs typeface="標楷體"/>
              </a:rPr>
              <a:t>→</a:t>
            </a:r>
            <a:r>
              <a:rPr lang="zh-TW" altLang="zh-TW" sz="1200" u="none" strike="noStrike" kern="100" dirty="0" smtClean="0">
                <a:solidFill>
                  <a:srgbClr val="000000"/>
                </a:solidFill>
                <a:effectLst/>
                <a:uFill>
                  <a:solidFill>
                    <a:srgbClr val="000000"/>
                  </a:solidFill>
                </a:uFill>
                <a:latin typeface="標楷體"/>
                <a:ea typeface="標楷體"/>
                <a:cs typeface="標楷體"/>
              </a:rPr>
              <a:t>新增＂，填寫當學期之貸款資料後，畫面顯示</a:t>
            </a:r>
            <a:r>
              <a:rPr lang="en-US" altLang="zh-TW" sz="1200" u="none" strike="noStrike" kern="100" dirty="0" smtClean="0">
                <a:solidFill>
                  <a:srgbClr val="000000"/>
                </a:solidFill>
                <a:effectLst/>
                <a:uFill>
                  <a:solidFill>
                    <a:srgbClr val="000000"/>
                  </a:solidFill>
                </a:uFill>
                <a:latin typeface="標楷體"/>
                <a:ea typeface="標楷體"/>
                <a:cs typeface="標楷體"/>
              </a:rPr>
              <a:t>“</a:t>
            </a:r>
            <a:r>
              <a:rPr lang="zh-TW" altLang="zh-TW" sz="1200" u="none" strike="noStrike" kern="100" dirty="0" smtClean="0">
                <a:solidFill>
                  <a:srgbClr val="000000"/>
                </a:solidFill>
                <a:effectLst/>
                <a:uFill>
                  <a:solidFill>
                    <a:srgbClr val="000000"/>
                  </a:solidFill>
                </a:uFill>
                <a:latin typeface="標楷體"/>
                <a:ea typeface="標楷體"/>
                <a:cs typeface="標楷體"/>
              </a:rPr>
              <a:t>新增完成＂，即完成資料輸入。（每學期都必須新增當學期資料） </a:t>
            </a:r>
            <a:endParaRPr lang="zh-TW" altLang="zh-TW" sz="1100" u="none" strike="noStrike" kern="100" dirty="0" smtClean="0">
              <a:solidFill>
                <a:srgbClr val="000000"/>
              </a:solidFill>
              <a:effectLst/>
              <a:uFill>
                <a:solidFill>
                  <a:srgbClr val="000000"/>
                </a:solidFill>
              </a:uFill>
              <a:latin typeface="標楷體"/>
              <a:ea typeface="標楷體"/>
              <a:cs typeface="標楷體"/>
            </a:endParaRPr>
          </a:p>
          <a:p>
            <a:pPr marL="180975" indent="-180975" fontAlgn="base">
              <a:buClr>
                <a:srgbClr val="000000"/>
              </a:buClr>
              <a:buSzPts val="1200"/>
              <a:buFont typeface="+mj-lt"/>
              <a:buAutoNum type="alphaUcPeriod"/>
            </a:pPr>
            <a:r>
              <a:rPr lang="zh-TW" altLang="zh-TW" sz="1200" kern="100" dirty="0">
                <a:solidFill>
                  <a:srgbClr val="000000"/>
                </a:solidFill>
                <a:uFill>
                  <a:solidFill>
                    <a:srgbClr val="000000"/>
                  </a:solidFill>
                </a:uFill>
                <a:latin typeface="標楷體"/>
                <a:ea typeface="標楷體"/>
                <a:cs typeface="標楷體"/>
              </a:rPr>
              <a:t>登入當學期就學貸款申請資料（如有多貸書籍費等費用者，須至</a:t>
            </a:r>
            <a:r>
              <a:rPr lang="en-US" altLang="zh-TW" sz="1200" kern="100" dirty="0">
                <a:solidFill>
                  <a:srgbClr val="000000"/>
                </a:solidFill>
                <a:uFill>
                  <a:solidFill>
                    <a:srgbClr val="000000"/>
                  </a:solidFill>
                </a:uFill>
                <a:latin typeface="標楷體"/>
                <a:ea typeface="標楷體"/>
                <a:cs typeface="標楷體"/>
              </a:rPr>
              <a:t>“</a:t>
            </a:r>
            <a:r>
              <a:rPr lang="zh-TW" altLang="zh-TW" sz="1200" kern="100" dirty="0">
                <a:solidFill>
                  <a:srgbClr val="000000"/>
                </a:solidFill>
                <a:uFill>
                  <a:solidFill>
                    <a:srgbClr val="000000"/>
                  </a:solidFill>
                </a:uFill>
                <a:latin typeface="標楷體"/>
                <a:ea typeface="標楷體"/>
                <a:cs typeface="標楷體"/>
              </a:rPr>
              <a:t>學生資訊系統</a:t>
            </a:r>
            <a:r>
              <a:rPr lang="en-US" altLang="zh-TW" sz="1200" kern="100" dirty="0">
                <a:solidFill>
                  <a:srgbClr val="000000"/>
                </a:solidFill>
                <a:uFill>
                  <a:solidFill>
                    <a:srgbClr val="000000"/>
                  </a:solidFill>
                </a:uFill>
                <a:latin typeface="標楷體"/>
                <a:ea typeface="標楷體"/>
                <a:cs typeface="標楷體"/>
              </a:rPr>
              <a:t>→</a:t>
            </a:r>
            <a:r>
              <a:rPr lang="zh-TW" altLang="zh-TW" sz="1200" kern="100" dirty="0">
                <a:solidFill>
                  <a:srgbClr val="000000"/>
                </a:solidFill>
                <a:uFill>
                  <a:solidFill>
                    <a:srgbClr val="000000"/>
                  </a:solidFill>
                </a:uFill>
                <a:latin typeface="標楷體"/>
                <a:ea typeface="標楷體"/>
                <a:cs typeface="標楷體"/>
              </a:rPr>
              <a:t>基本資料</a:t>
            </a:r>
            <a:r>
              <a:rPr lang="en-US" altLang="zh-TW" sz="1200" kern="100" dirty="0">
                <a:solidFill>
                  <a:srgbClr val="000000"/>
                </a:solidFill>
                <a:uFill>
                  <a:solidFill>
                    <a:srgbClr val="000000"/>
                  </a:solidFill>
                </a:uFill>
                <a:latin typeface="標楷體"/>
                <a:ea typeface="標楷體"/>
                <a:cs typeface="標楷體"/>
              </a:rPr>
              <a:t>→</a:t>
            </a:r>
            <a:r>
              <a:rPr lang="zh-TW" altLang="zh-TW" sz="1200" kern="100" dirty="0">
                <a:solidFill>
                  <a:srgbClr val="000000"/>
                </a:solidFill>
                <a:uFill>
                  <a:solidFill>
                    <a:srgbClr val="000000"/>
                  </a:solidFill>
                </a:uFill>
                <a:latin typeface="標楷體"/>
                <a:ea typeface="標楷體"/>
                <a:cs typeface="標楷體"/>
              </a:rPr>
              <a:t>銀行帳號設定＂填寫個人郵局或銀行帳戶資料）</a:t>
            </a:r>
            <a:endParaRPr lang="zh-TW" altLang="en-US" sz="1200" kern="100" dirty="0">
              <a:solidFill>
                <a:srgbClr val="000000"/>
              </a:solidFill>
              <a:uFill>
                <a:solidFill>
                  <a:srgbClr val="000000"/>
                </a:solidFill>
              </a:uFill>
              <a:latin typeface="標楷體"/>
              <a:ea typeface="標楷體"/>
              <a:cs typeface="標楷體"/>
            </a:endParaRPr>
          </a:p>
        </p:txBody>
      </p:sp>
      <p:sp>
        <p:nvSpPr>
          <p:cNvPr id="9" name="圓角矩形 8"/>
          <p:cNvSpPr/>
          <p:nvPr/>
        </p:nvSpPr>
        <p:spPr>
          <a:xfrm>
            <a:off x="372866" y="8028384"/>
            <a:ext cx="6120680" cy="720080"/>
          </a:xfrm>
          <a:prstGeom prst="roundRect">
            <a:avLst>
              <a:gd name="adj" fmla="val 1269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8963" indent="-588963"/>
            <a:r>
              <a:rPr lang="en-US" altLang="zh-TW" sz="1200" kern="100" dirty="0">
                <a:solidFill>
                  <a:srgbClr val="000000"/>
                </a:solidFill>
                <a:uFill>
                  <a:solidFill>
                    <a:srgbClr val="000000"/>
                  </a:solidFill>
                </a:uFill>
                <a:latin typeface="標楷體"/>
                <a:ea typeface="標楷體"/>
                <a:cs typeface="標楷體"/>
              </a:rPr>
              <a:t>Step 4</a:t>
            </a:r>
            <a:r>
              <a:rPr lang="en-US" altLang="zh-TW" sz="1200" kern="100" dirty="0" smtClean="0">
                <a:solidFill>
                  <a:srgbClr val="000000"/>
                </a:solidFill>
                <a:uFill>
                  <a:solidFill>
                    <a:srgbClr val="000000"/>
                  </a:solidFill>
                </a:uFill>
                <a:latin typeface="標楷體"/>
                <a:ea typeface="標楷體"/>
                <a:cs typeface="標楷體"/>
              </a:rPr>
              <a:t>.</a:t>
            </a:r>
            <a:r>
              <a:rPr lang="zh-TW" altLang="zh-TW" sz="1200" kern="100" dirty="0" smtClean="0">
                <a:solidFill>
                  <a:srgbClr val="000000"/>
                </a:solidFill>
                <a:uFill>
                  <a:solidFill>
                    <a:srgbClr val="000000"/>
                  </a:solidFill>
                </a:uFill>
                <a:latin typeface="標楷體"/>
                <a:ea typeface="標楷體"/>
                <a:cs typeface="標楷體"/>
              </a:rPr>
              <a:t>至</a:t>
            </a:r>
            <a:r>
              <a:rPr lang="zh-TW" altLang="en-US" sz="1200" kern="100" dirty="0" smtClean="0">
                <a:solidFill>
                  <a:srgbClr val="000000"/>
                </a:solidFill>
                <a:uFill>
                  <a:solidFill>
                    <a:srgbClr val="000000"/>
                  </a:solidFill>
                </a:uFill>
                <a:latin typeface="標楷體"/>
                <a:ea typeface="標楷體"/>
                <a:cs typeface="標楷體"/>
              </a:rPr>
              <a:t>日間部學務處生輔組</a:t>
            </a:r>
            <a:r>
              <a:rPr lang="zh-TW" altLang="zh-TW" sz="1200" kern="100" dirty="0" smtClean="0">
                <a:solidFill>
                  <a:srgbClr val="000000"/>
                </a:solidFill>
                <a:uFill>
                  <a:solidFill>
                    <a:srgbClr val="000000"/>
                  </a:solidFill>
                </a:uFill>
                <a:latin typeface="標楷體"/>
                <a:ea typeface="標楷體"/>
                <a:cs typeface="標楷體"/>
              </a:rPr>
              <a:t>申請</a:t>
            </a:r>
            <a:r>
              <a:rPr lang="zh-TW" altLang="zh-TW" sz="1200" kern="100" dirty="0">
                <a:solidFill>
                  <a:srgbClr val="000000"/>
                </a:solidFill>
                <a:uFill>
                  <a:solidFill>
                    <a:srgbClr val="000000"/>
                  </a:solidFill>
                </a:uFill>
                <a:latin typeface="標楷體"/>
                <a:ea typeface="標楷體"/>
                <a:cs typeface="標楷體"/>
              </a:rPr>
              <a:t>緩繳學雜費等費用</a:t>
            </a:r>
            <a:r>
              <a:rPr lang="zh-TW" altLang="zh-TW" sz="1200" kern="100" dirty="0" smtClean="0">
                <a:solidFill>
                  <a:srgbClr val="000000"/>
                </a:solidFill>
                <a:uFill>
                  <a:solidFill>
                    <a:srgbClr val="000000"/>
                  </a:solidFill>
                </a:uFill>
                <a:latin typeface="標楷體"/>
                <a:ea typeface="標楷體"/>
                <a:cs typeface="標楷體"/>
              </a:rPr>
              <a:t>。</a:t>
            </a:r>
            <a:endParaRPr lang="en-US" altLang="zh-TW" sz="1200" kern="100" dirty="0" smtClean="0">
              <a:solidFill>
                <a:srgbClr val="000000"/>
              </a:solidFill>
              <a:uFill>
                <a:solidFill>
                  <a:srgbClr val="000000"/>
                </a:solidFill>
              </a:uFill>
              <a:latin typeface="標楷體"/>
              <a:ea typeface="標楷體"/>
              <a:cs typeface="標楷體"/>
            </a:endParaRPr>
          </a:p>
          <a:p>
            <a:pPr marL="533400" indent="-9525"/>
            <a:r>
              <a:rPr lang="zh-TW" altLang="zh-TW" sz="1200" kern="100" dirty="0" smtClean="0">
                <a:solidFill>
                  <a:srgbClr val="000000"/>
                </a:solidFill>
                <a:uFill>
                  <a:solidFill>
                    <a:srgbClr val="000000"/>
                  </a:solidFill>
                </a:uFill>
                <a:latin typeface="標楷體"/>
                <a:ea typeface="標楷體"/>
                <a:cs typeface="標楷體"/>
              </a:rPr>
              <a:t>依</a:t>
            </a:r>
            <a:r>
              <a:rPr lang="zh-TW" altLang="zh-TW" sz="1200" kern="100" dirty="0">
                <a:solidFill>
                  <a:srgbClr val="000000"/>
                </a:solidFill>
                <a:uFill>
                  <a:solidFill>
                    <a:srgbClr val="000000"/>
                  </a:solidFill>
                </a:uFill>
                <a:latin typeface="標楷體"/>
                <a:ea typeface="標楷體"/>
                <a:cs typeface="標楷體"/>
              </a:rPr>
              <a:t>每學期註冊單上規定時間內，攜帶註冊繳費單及台灣銀行</a:t>
            </a:r>
            <a:r>
              <a:rPr lang="en-US" altLang="zh-TW" sz="1200" kern="100" dirty="0">
                <a:solidFill>
                  <a:srgbClr val="000000"/>
                </a:solidFill>
                <a:uFill>
                  <a:solidFill>
                    <a:srgbClr val="000000"/>
                  </a:solidFill>
                </a:uFill>
                <a:latin typeface="標楷體"/>
                <a:ea typeface="標楷體"/>
                <a:cs typeface="標楷體"/>
              </a:rPr>
              <a:t>“</a:t>
            </a:r>
            <a:r>
              <a:rPr lang="zh-TW" altLang="zh-TW" sz="1200" kern="100" dirty="0">
                <a:solidFill>
                  <a:srgbClr val="000000"/>
                </a:solidFill>
                <a:uFill>
                  <a:solidFill>
                    <a:srgbClr val="000000"/>
                  </a:solidFill>
                </a:uFill>
                <a:latin typeface="標楷體"/>
                <a:ea typeface="標楷體"/>
                <a:cs typeface="標楷體"/>
              </a:rPr>
              <a:t>就學貸款申請書</a:t>
            </a:r>
            <a:r>
              <a:rPr lang="en-US" altLang="zh-TW" sz="1200" kern="100" dirty="0">
                <a:solidFill>
                  <a:srgbClr val="000000"/>
                </a:solidFill>
                <a:uFill>
                  <a:solidFill>
                    <a:srgbClr val="000000"/>
                  </a:solidFill>
                </a:uFill>
                <a:latin typeface="標楷體"/>
                <a:ea typeface="標楷體"/>
                <a:cs typeface="標楷體"/>
              </a:rPr>
              <a:t>/</a:t>
            </a:r>
            <a:r>
              <a:rPr lang="zh-TW" altLang="zh-TW" sz="1200" kern="100" dirty="0">
                <a:solidFill>
                  <a:srgbClr val="000000"/>
                </a:solidFill>
                <a:uFill>
                  <a:solidFill>
                    <a:srgbClr val="000000"/>
                  </a:solidFill>
                </a:uFill>
                <a:latin typeface="標楷體"/>
                <a:ea typeface="標楷體"/>
                <a:cs typeface="標楷體"/>
              </a:rPr>
              <a:t>撥款通知單＂學校存執聯，至指定地點辦理申請緩繳學雜費等費用。</a:t>
            </a:r>
            <a:endParaRPr lang="zh-TW" altLang="en-US" sz="1200" kern="100" dirty="0">
              <a:solidFill>
                <a:srgbClr val="000000"/>
              </a:solidFill>
              <a:uFill>
                <a:solidFill>
                  <a:srgbClr val="000000"/>
                </a:solidFill>
              </a:uFill>
              <a:latin typeface="標楷體"/>
              <a:ea typeface="標楷體"/>
              <a:cs typeface="標楷體"/>
            </a:endParaRPr>
          </a:p>
        </p:txBody>
      </p:sp>
      <p:sp>
        <p:nvSpPr>
          <p:cNvPr id="11" name="向下箭號 10"/>
          <p:cNvSpPr/>
          <p:nvPr/>
        </p:nvSpPr>
        <p:spPr>
          <a:xfrm>
            <a:off x="3068960" y="2123728"/>
            <a:ext cx="79208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向下箭號 11"/>
          <p:cNvSpPr/>
          <p:nvPr/>
        </p:nvSpPr>
        <p:spPr>
          <a:xfrm>
            <a:off x="3068960" y="5580112"/>
            <a:ext cx="79208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向下箭號 12"/>
          <p:cNvSpPr/>
          <p:nvPr/>
        </p:nvSpPr>
        <p:spPr>
          <a:xfrm>
            <a:off x="3068960" y="7740352"/>
            <a:ext cx="79208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07083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409</Words>
  <Application>Microsoft Office PowerPoint</Application>
  <PresentationFormat>如螢幕大小 (4:3)</PresentationFormat>
  <Paragraphs>17</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lhu</dc:creator>
  <cp:lastModifiedBy>lhu</cp:lastModifiedBy>
  <cp:revision>4</cp:revision>
  <cp:lastPrinted>2015-09-01T07:36:10Z</cp:lastPrinted>
  <dcterms:created xsi:type="dcterms:W3CDTF">2015-09-01T07:08:48Z</dcterms:created>
  <dcterms:modified xsi:type="dcterms:W3CDTF">2015-09-01T08:05:52Z</dcterms:modified>
</cp:coreProperties>
</file>